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15" r:id="rId2"/>
    <p:sldId id="344" r:id="rId3"/>
    <p:sldId id="343" r:id="rId4"/>
    <p:sldId id="329" r:id="rId5"/>
    <p:sldId id="341" r:id="rId6"/>
    <p:sldId id="342" r:id="rId7"/>
    <p:sldId id="320" r:id="rId8"/>
    <p:sldId id="340" r:id="rId9"/>
    <p:sldId id="318" r:id="rId10"/>
    <p:sldId id="323" r:id="rId11"/>
    <p:sldId id="324" r:id="rId12"/>
    <p:sldId id="325" r:id="rId13"/>
    <p:sldId id="327" r:id="rId14"/>
    <p:sldId id="328" r:id="rId15"/>
    <p:sldId id="316" r:id="rId16"/>
  </p:sldIdLst>
  <p:sldSz cx="9144000" cy="6858000" type="screen4x3"/>
  <p:notesSz cx="9874250" cy="6797675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5C50"/>
    <a:srgbClr val="EEEEEE"/>
    <a:srgbClr val="CCCCCC"/>
    <a:srgbClr val="06517F"/>
    <a:srgbClr val="CC0000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34" autoAdjust="0"/>
    <p:restoredTop sz="89692" autoAdjust="0"/>
  </p:normalViewPr>
  <p:slideViewPr>
    <p:cSldViewPr snapToGrid="0" snapToObjects="1">
      <p:cViewPr>
        <p:scale>
          <a:sx n="100" d="100"/>
          <a:sy n="100" d="100"/>
        </p:scale>
        <p:origin x="-1344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114" d="100"/>
          <a:sy n="114" d="100"/>
        </p:scale>
        <p:origin x="14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313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592763" y="0"/>
            <a:ext cx="4279900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7E2A22-ED6E-4A7E-A5FF-FD1ED1274F89}" type="datetimeFigureOut">
              <a:rPr lang="en-GB" smtClean="0"/>
              <a:t>25/04/2014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456363"/>
            <a:ext cx="4278313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592763" y="6456363"/>
            <a:ext cx="4279900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C2618-9E85-4EEB-BD0D-2582B15362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37283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media/image6.jpe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313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592763" y="0"/>
            <a:ext cx="4279900" cy="3397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A21F310-3713-4622-9184-EBE70CB4B9B3}" type="datetimeFigureOut">
              <a:rPr lang="en-GB"/>
              <a:pPr/>
              <a:t>25/04/2014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236913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87425" y="3228975"/>
            <a:ext cx="7899400" cy="30591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GB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363"/>
            <a:ext cx="4278313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592763" y="6456363"/>
            <a:ext cx="4279900" cy="3397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801B24B-9765-4E48-83E8-FC588AC4863B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91206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GB" dirty="0" smtClean="0">
                <a:ea typeface="ＭＳ Ｐゴシック" panose="020B0600070205080204" pitchFamily="34" charset="-128"/>
              </a:rPr>
              <a:t>About</a:t>
            </a:r>
          </a:p>
          <a:p>
            <a:pPr marL="171450" indent="-171450" eaLnBrk="1" hangingPunct="1">
              <a:spcBef>
                <a:spcPct val="0"/>
              </a:spcBef>
              <a:buFontTx/>
              <a:buChar char="-"/>
            </a:pPr>
            <a:r>
              <a:rPr lang="en-GB" dirty="0" smtClean="0">
                <a:ea typeface="ＭＳ Ｐゴシック" panose="020B0600070205080204" pitchFamily="34" charset="-128"/>
              </a:rPr>
              <a:t>Southern Fried Agile (October</a:t>
            </a:r>
            <a:r>
              <a:rPr lang="en-GB" baseline="0" dirty="0" smtClean="0">
                <a:ea typeface="ＭＳ Ｐゴシック" panose="020B0600070205080204" pitchFamily="34" charset="-128"/>
              </a:rPr>
              <a:t> </a:t>
            </a:r>
            <a:r>
              <a:rPr lang="en-GB" dirty="0" smtClean="0">
                <a:ea typeface="ＭＳ Ｐゴシック" panose="020B0600070205080204" pitchFamily="34" charset="-128"/>
              </a:rPr>
              <a:t>2013)</a:t>
            </a:r>
          </a:p>
          <a:p>
            <a:pPr marL="171450" indent="-171450" eaLnBrk="1" hangingPunct="1">
              <a:spcBef>
                <a:spcPct val="0"/>
              </a:spcBef>
              <a:buFontTx/>
              <a:buChar char="-"/>
            </a:pPr>
            <a:r>
              <a:rPr lang="en-GB" dirty="0" smtClean="0">
                <a:ea typeface="ＭＳ Ｐゴシック" panose="020B0600070205080204" pitchFamily="34" charset="-128"/>
              </a:rPr>
              <a:t>David Simner</a:t>
            </a:r>
          </a:p>
          <a:p>
            <a:pPr marL="171450" indent="-171450" eaLnBrk="1" hangingPunct="1">
              <a:spcBef>
                <a:spcPct val="0"/>
              </a:spcBef>
              <a:buFontTx/>
              <a:buChar char="-"/>
            </a:pPr>
            <a:r>
              <a:rPr lang="en-GB" dirty="0" smtClean="0">
                <a:ea typeface="ＭＳ Ｐゴシック" panose="020B0600070205080204" pitchFamily="34" charset="-128"/>
              </a:rPr>
              <a:t>Software</a:t>
            </a:r>
            <a:r>
              <a:rPr lang="en-GB" baseline="0" dirty="0" smtClean="0">
                <a:ea typeface="ＭＳ Ｐゴシック" panose="020B0600070205080204" pitchFamily="34" charset="-128"/>
              </a:rPr>
              <a:t> Engineer</a:t>
            </a:r>
            <a:endParaRPr lang="en-GB" dirty="0" smtClean="0">
              <a:ea typeface="ＭＳ Ｐゴシック" panose="020B0600070205080204" pitchFamily="34" charset="-128"/>
            </a:endParaRPr>
          </a:p>
          <a:p>
            <a:pPr marL="171450" indent="-171450" eaLnBrk="1" hangingPunct="1">
              <a:spcBef>
                <a:spcPct val="0"/>
              </a:spcBef>
              <a:buFontTx/>
              <a:buChar char="-"/>
            </a:pPr>
            <a:r>
              <a:rPr lang="en-GB" dirty="0" smtClean="0">
                <a:ea typeface="ＭＳ Ｐゴシック" panose="020B0600070205080204" pitchFamily="34" charset="-128"/>
              </a:rPr>
              <a:t>Red Gate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1B24B-9765-4E48-83E8-FC588AC4863B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2771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Opportunity cost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1B24B-9765-4E48-83E8-FC588AC4863B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32973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Error-prone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1B24B-9765-4E48-83E8-FC588AC4863B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609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Knows</a:t>
            </a:r>
            <a:r>
              <a:rPr lang="en-GB" baseline="0" dirty="0" smtClean="0"/>
              <a:t> process, passwords, etc…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1B24B-9765-4E48-83E8-FC588AC4863B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7207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lvl="0" indent="0" eaLnBrk="1" hangingPunct="1">
              <a:spcBef>
                <a:spcPct val="0"/>
              </a:spcBef>
              <a:buFontTx/>
              <a:buNone/>
            </a:pPr>
            <a:endParaRPr lang="en-GB" dirty="0" smtClean="0">
              <a:ea typeface="ＭＳ Ｐゴシック" panose="020B0600070205080204" pitchFamily="34" charset="-128"/>
              <a:sym typeface="Wingdings" panose="05000000000000000000" pitchFamily="2" charset="2"/>
            </a:endParaRP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7962C435-8CEF-4ACA-9C2D-4B8FA9915CC3}" type="slidenum">
              <a:rPr lang="en-GB" sz="1200"/>
              <a:pPr eaLnBrk="1" hangingPunct="1"/>
              <a:t>13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1777921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lvl="0" indent="0" eaLnBrk="1" hangingPunct="1">
              <a:spcBef>
                <a:spcPct val="0"/>
              </a:spcBef>
              <a:buFontTx/>
              <a:buNone/>
            </a:pPr>
            <a:endParaRPr lang="en-GB" dirty="0" smtClean="0">
              <a:ea typeface="ＭＳ Ｐゴシック" panose="020B0600070205080204" pitchFamily="34" charset="-128"/>
              <a:sym typeface="Wingdings" panose="05000000000000000000" pitchFamily="2" charset="2"/>
            </a:endParaRP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7962C435-8CEF-4ACA-9C2D-4B8FA9915CC3}" type="slidenum">
              <a:rPr lang="en-GB" sz="1200"/>
              <a:pPr eaLnBrk="1" hangingPunct="1"/>
              <a:t>14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1777921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0" i="0" kern="1200" baseline="0" dirty="0" smtClean="0">
              <a:solidFill>
                <a:schemeClr val="tx1"/>
              </a:solidFill>
              <a:effectLst/>
              <a:latin typeface="+mn-lt"/>
              <a:ea typeface="ＭＳ Ｐゴシック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1B24B-9765-4E48-83E8-FC588AC4863B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1302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lvl="0" indent="0" eaLnBrk="1" hangingPunct="1">
              <a:spcBef>
                <a:spcPct val="0"/>
              </a:spcBef>
              <a:buFontTx/>
              <a:buNone/>
            </a:pPr>
            <a:endParaRPr lang="en-GB" dirty="0" smtClean="0">
              <a:ea typeface="ＭＳ Ｐゴシック" panose="020B0600070205080204" pitchFamily="34" charset="-128"/>
              <a:sym typeface="Wingdings" panose="05000000000000000000" pitchFamily="2" charset="2"/>
            </a:endParaRP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7962C435-8CEF-4ACA-9C2D-4B8FA9915CC3}" type="slidenum">
              <a:rPr lang="en-GB" sz="1200">
                <a:solidFill>
                  <a:prstClr val="black"/>
                </a:solidFill>
              </a:rPr>
              <a:pPr eaLnBrk="1" hangingPunct="1"/>
              <a:t>2</a:t>
            </a:fld>
            <a:endParaRPr lang="en-GB" sz="12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792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lvl="0" indent="0" eaLnBrk="1" hangingPunct="1">
              <a:spcBef>
                <a:spcPct val="0"/>
              </a:spcBef>
              <a:buFontTx/>
              <a:buNone/>
            </a:pPr>
            <a:endParaRPr lang="en-GB" dirty="0" smtClean="0">
              <a:ea typeface="ＭＳ Ｐゴシック" panose="020B0600070205080204" pitchFamily="34" charset="-128"/>
              <a:sym typeface="Wingdings" panose="05000000000000000000" pitchFamily="2" charset="2"/>
            </a:endParaRP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7962C435-8CEF-4ACA-9C2D-4B8FA9915CC3}" type="slidenum">
              <a:rPr lang="en-GB" sz="1200"/>
              <a:pPr eaLnBrk="1" hangingPunct="1"/>
              <a:t>3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177792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lvl="0" indent="0" eaLnBrk="1" hangingPunct="1">
              <a:spcBef>
                <a:spcPct val="0"/>
              </a:spcBef>
              <a:buFontTx/>
              <a:buNone/>
            </a:pPr>
            <a:endParaRPr lang="en-GB" dirty="0" smtClean="0">
              <a:ea typeface="ＭＳ Ｐゴシック" panose="020B0600070205080204" pitchFamily="34" charset="-128"/>
              <a:sym typeface="Wingdings" panose="05000000000000000000" pitchFamily="2" charset="2"/>
            </a:endParaRP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7962C435-8CEF-4ACA-9C2D-4B8FA9915CC3}" type="slidenum">
              <a:rPr lang="en-GB" sz="1200"/>
              <a:pPr eaLnBrk="1" hangingPunct="1"/>
              <a:t>4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177792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lvl="0" indent="0" eaLnBrk="1" hangingPunct="1">
              <a:spcBef>
                <a:spcPct val="0"/>
              </a:spcBef>
              <a:buFontTx/>
              <a:buNone/>
            </a:pPr>
            <a:endParaRPr lang="en-GB" dirty="0" smtClean="0">
              <a:ea typeface="ＭＳ Ｐゴシック" panose="020B0600070205080204" pitchFamily="34" charset="-128"/>
              <a:sym typeface="Wingdings" panose="05000000000000000000" pitchFamily="2" charset="2"/>
            </a:endParaRP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7962C435-8CEF-4ACA-9C2D-4B8FA9915CC3}" type="slidenum">
              <a:rPr lang="en-GB" sz="1200"/>
              <a:pPr eaLnBrk="1" hangingPunct="1"/>
              <a:t>5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1777921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lvl="0" indent="0" eaLnBrk="1" hangingPunct="1">
              <a:spcBef>
                <a:spcPct val="0"/>
              </a:spcBef>
              <a:buFontTx/>
              <a:buNone/>
            </a:pPr>
            <a:r>
              <a:rPr lang="en-GB" dirty="0" smtClean="0">
                <a:ea typeface="ＭＳ Ｐゴシック" panose="020B0600070205080204" pitchFamily="34" charset="-128"/>
                <a:sym typeface="Wingdings" panose="05000000000000000000" pitchFamily="2" charset="2"/>
              </a:rPr>
              <a:t>Explain</a:t>
            </a:r>
            <a:r>
              <a:rPr lang="en-GB" baseline="0" dirty="0" smtClean="0">
                <a:ea typeface="ＭＳ Ｐゴシック" panose="020B0600070205080204" pitchFamily="34" charset="-128"/>
                <a:sym typeface="Wingdings" panose="05000000000000000000" pitchFamily="2" charset="2"/>
              </a:rPr>
              <a:t> the bloat on the left-hand side</a:t>
            </a:r>
            <a:endParaRPr lang="en-GB" dirty="0" smtClean="0">
              <a:ea typeface="ＭＳ Ｐゴシック" panose="020B0600070205080204" pitchFamily="34" charset="-128"/>
              <a:sym typeface="Wingdings" panose="05000000000000000000" pitchFamily="2" charset="2"/>
            </a:endParaRP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7962C435-8CEF-4ACA-9C2D-4B8FA9915CC3}" type="slidenum">
              <a:rPr lang="en-GB" sz="1200"/>
              <a:pPr eaLnBrk="1" hangingPunct="1"/>
              <a:t>6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177792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lvl="0" indent="0" eaLnBrk="1" hangingPunct="1">
              <a:spcBef>
                <a:spcPct val="0"/>
              </a:spcBef>
              <a:buFontTx/>
              <a:buNone/>
            </a:pPr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Not only are bug fixes sitting on the shelf, but the developers’ mental model of the software is in the future, so they struggle to help support engineers.</a:t>
            </a:r>
            <a:r>
              <a:rPr lang="en-GB" baseline="0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  Both of these factors coupled together</a:t>
            </a:r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 leads to a bad support experience.</a:t>
            </a:r>
          </a:p>
          <a:p>
            <a:pPr marL="0" lvl="0" indent="0" eaLnBrk="1" hangingPunct="1">
              <a:spcBef>
                <a:spcPct val="0"/>
              </a:spcBef>
              <a:buFontTx/>
              <a:buNone/>
            </a:pPr>
            <a:endParaRPr lang="en-GB" dirty="0" smtClean="0">
              <a:latin typeface="Arial Bold" panose="020B0704020202020204" pitchFamily="34" charset="0"/>
              <a:ea typeface="ＭＳ Ｐゴシック" panose="020B0600070205080204" pitchFamily="34" charset="-128"/>
              <a:sym typeface="Wingdings" panose="05000000000000000000" pitchFamily="2" charset="2"/>
            </a:endParaRPr>
          </a:p>
          <a:p>
            <a:pPr marL="0" lvl="0" indent="0" eaLnBrk="1" hangingPunct="1">
              <a:spcBef>
                <a:spcPct val="0"/>
              </a:spcBef>
              <a:buFontTx/>
              <a:buNone/>
            </a:pPr>
            <a:r>
              <a:rPr lang="en-GB" dirty="0" smtClean="0">
                <a:ea typeface="ＭＳ Ｐゴシック" panose="020B0600070205080204" pitchFamily="34" charset="-128"/>
                <a:sym typeface="Wingdings" panose="05000000000000000000" pitchFamily="2" charset="2"/>
              </a:rPr>
              <a:t>Releasing</a:t>
            </a:r>
            <a:r>
              <a:rPr lang="en-GB" baseline="0" dirty="0" smtClean="0">
                <a:ea typeface="ＭＳ Ｐゴシック" panose="020B0600070205080204" pitchFamily="34" charset="-128"/>
                <a:sym typeface="Wingdings" panose="05000000000000000000" pitchFamily="2" charset="2"/>
              </a:rPr>
              <a:t> every week makes it obvious when you’re not finishing stories fast enough, because you’ve only got bug fixes to ship!</a:t>
            </a:r>
            <a:endParaRPr lang="en-GB" dirty="0" smtClean="0">
              <a:ea typeface="ＭＳ Ｐゴシック" panose="020B0600070205080204" pitchFamily="34" charset="-128"/>
              <a:sym typeface="Wingdings" panose="05000000000000000000" pitchFamily="2" charset="2"/>
            </a:endParaRP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7962C435-8CEF-4ACA-9C2D-4B8FA9915CC3}" type="slidenum">
              <a:rPr lang="en-GB" sz="1200"/>
              <a:pPr eaLnBrk="1" hangingPunct="1"/>
              <a:t>7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1777921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lvl="0" indent="0" eaLnBrk="1" hangingPunct="1">
              <a:spcBef>
                <a:spcPct val="0"/>
              </a:spcBef>
              <a:buFontTx/>
              <a:buNone/>
            </a:pPr>
            <a:endParaRPr lang="en-GB" dirty="0" smtClean="0">
              <a:ea typeface="ＭＳ Ｐゴシック" panose="020B0600070205080204" pitchFamily="34" charset="-128"/>
              <a:sym typeface="Wingdings" panose="05000000000000000000" pitchFamily="2" charset="2"/>
            </a:endParaRP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7962C435-8CEF-4ACA-9C2D-4B8FA9915CC3}" type="slidenum">
              <a:rPr lang="en-GB" sz="1200"/>
              <a:pPr eaLnBrk="1" hangingPunct="1"/>
              <a:t>8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3097774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lvl="0" indent="0" eaLnBrk="1" hangingPunct="1">
              <a:spcBef>
                <a:spcPct val="0"/>
              </a:spcBef>
              <a:buFontTx/>
              <a:buNone/>
            </a:pPr>
            <a:endParaRPr lang="en-GB" dirty="0" smtClean="0">
              <a:ea typeface="ＭＳ Ｐゴシック" panose="020B0600070205080204" pitchFamily="34" charset="-128"/>
              <a:sym typeface="Wingdings" panose="05000000000000000000" pitchFamily="2" charset="2"/>
            </a:endParaRP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7962C435-8CEF-4ACA-9C2D-4B8FA9915CC3}" type="slidenum">
              <a:rPr lang="en-GB" sz="1200"/>
              <a:pPr eaLnBrk="1" hangingPunct="1"/>
              <a:t>9</a:t>
            </a:fld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2177792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53638"/>
            <a:ext cx="8229600" cy="2100089"/>
          </a:xfrm>
        </p:spPr>
        <p:txBody>
          <a:bodyPr/>
          <a:lstStyle>
            <a:lvl1pPr>
              <a:defRPr sz="4400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713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5107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59895" y="3520016"/>
            <a:ext cx="3881967" cy="1143000"/>
          </a:xfrm>
        </p:spPr>
        <p:txBody>
          <a:bodyPr anchor="ctr" anchorCtr="0"/>
          <a:lstStyle>
            <a:lvl1pPr>
              <a:defRPr sz="8000"/>
            </a:lvl1pPr>
          </a:lstStyle>
          <a:p>
            <a:r>
              <a:rPr lang="en-US" dirty="0" smtClean="0"/>
              <a:t>Demo</a:t>
            </a:r>
            <a:endParaRPr lang="en-GB" dirty="0"/>
          </a:p>
        </p:txBody>
      </p:sp>
      <p:pic>
        <p:nvPicPr>
          <p:cNvPr id="4" name="Picture 2" descr="C:\Users\ANDREW~1.DEN\AppData\Local\Temp\SNAGHTML55f19f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895" y="2038350"/>
            <a:ext cx="1539196" cy="125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9078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mages without Headline/Presentation Title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759450"/>
          </a:xfrm>
          <a:prstGeom prst="rect">
            <a:avLst/>
          </a:prstGeom>
          <a:solidFill>
            <a:srgbClr val="CC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9705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770819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43343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165653"/>
            <a:ext cx="3008313" cy="45408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36525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475307"/>
            <a:ext cx="5486400" cy="566738"/>
          </a:xfrm>
        </p:spPr>
        <p:txBody>
          <a:bodyPr anchor="ctr"/>
          <a:lstStyle>
            <a:lvl1pPr algn="l">
              <a:defRPr sz="2000" b="1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360507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042045"/>
            <a:ext cx="5486400" cy="513122"/>
          </a:xfrm>
        </p:spPr>
        <p:txBody>
          <a:bodyPr/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09409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Content - No Box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 sz="20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490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 -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 userDrawn="1"/>
        </p:nvSpPr>
        <p:spPr>
          <a:xfrm>
            <a:off x="457200" y="1600200"/>
            <a:ext cx="4038600" cy="3854450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Rounded Rectangle 5"/>
          <p:cNvSpPr/>
          <p:nvPr userDrawn="1"/>
        </p:nvSpPr>
        <p:spPr>
          <a:xfrm>
            <a:off x="4648200" y="1600200"/>
            <a:ext cx="4038600" cy="3854450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3854013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4648200" y="1600201"/>
            <a:ext cx="4038600" cy="3854013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462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ext Content - 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 userDrawn="1"/>
        </p:nvSpPr>
        <p:spPr>
          <a:xfrm>
            <a:off x="457200" y="2174875"/>
            <a:ext cx="4038600" cy="3322638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>
            <a:off x="4648200" y="2174875"/>
            <a:ext cx="4038600" cy="3322638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3451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30725"/>
            <a:ext cx="4040188" cy="639762"/>
          </a:xfrm>
        </p:spPr>
        <p:txBody>
          <a:bodyPr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322834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30725"/>
            <a:ext cx="4041775" cy="639762"/>
          </a:xfrm>
        </p:spPr>
        <p:txBody>
          <a:bodyPr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322835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23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mages with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95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n th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 anchor="ctr" anchorCtr="0"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6000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align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40820"/>
            <a:ext cx="8229600" cy="1143000"/>
          </a:xfrm>
        </p:spPr>
        <p:txBody>
          <a:bodyPr anchor="ctr" anchorCtr="0"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3317649"/>
            <a:ext cx="8229600" cy="244452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2371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5933" y="2857500"/>
            <a:ext cx="6510866" cy="1143000"/>
          </a:xfrm>
        </p:spPr>
        <p:txBody>
          <a:bodyPr anchor="ctr" anchorCtr="0"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pic>
        <p:nvPicPr>
          <p:cNvPr id="2050" name="Picture 2" descr="C:\Users\ANDREW~1.DEN\AppData\Local\Temp\SNAGHTML55d0884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55" y="2781835"/>
            <a:ext cx="1296000" cy="1294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101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24100" y="3041876"/>
            <a:ext cx="5869212" cy="1143000"/>
          </a:xfrm>
        </p:spPr>
        <p:txBody>
          <a:bodyPr anchor="ctr" anchorCtr="0"/>
          <a:lstStyle>
            <a:lvl1pPr>
              <a:defRPr sz="6600"/>
            </a:lvl1pPr>
          </a:lstStyle>
          <a:p>
            <a:r>
              <a:rPr lang="en-US" dirty="0" smtClean="0"/>
              <a:t>Demo</a:t>
            </a:r>
            <a:endParaRPr lang="en-GB" dirty="0"/>
          </a:p>
        </p:txBody>
      </p:sp>
      <p:pic>
        <p:nvPicPr>
          <p:cNvPr id="4" name="Picture 2" descr="C:\Users\ANDREW~1.DEN\AppData\Local\Temp\SNAGHTML55f19f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998" y="2743082"/>
            <a:ext cx="1687935" cy="1371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3309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US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393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Master </a:t>
            </a:r>
            <a:r>
              <a:rPr lang="en-GB" dirty="0" err="1" smtClean="0"/>
              <a:t>ext</a:t>
            </a:r>
            <a:r>
              <a:rPr lang="en-GB" dirty="0" smtClean="0"/>
              <a:t>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1" r:id="rId1"/>
    <p:sldLayoutId id="2147484052" r:id="rId2"/>
    <p:sldLayoutId id="2147484053" r:id="rId3"/>
    <p:sldLayoutId id="2147484054" r:id="rId4"/>
    <p:sldLayoutId id="2147484048" r:id="rId5"/>
    <p:sldLayoutId id="2147484056" r:id="rId6"/>
    <p:sldLayoutId id="2147484061" r:id="rId7"/>
    <p:sldLayoutId id="2147484057" r:id="rId8"/>
    <p:sldLayoutId id="2147484059" r:id="rId9"/>
    <p:sldLayoutId id="2147484060" r:id="rId10"/>
    <p:sldLayoutId id="2147484058" r:id="rId11"/>
    <p:sldLayoutId id="2147484055" r:id="rId12"/>
    <p:sldLayoutId id="2147484049" r:id="rId13"/>
    <p:sldLayoutId id="2147484050" r:id="rId14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itle 1"/>
          <p:cNvSpPr>
            <a:spLocks noGrp="1"/>
          </p:cNvSpPr>
          <p:nvPr>
            <p:ph type="ctrTitle"/>
          </p:nvPr>
        </p:nvSpPr>
        <p:spPr>
          <a:xfrm>
            <a:off x="457200" y="1454150"/>
            <a:ext cx="8229600" cy="2100263"/>
          </a:xfrm>
        </p:spPr>
        <p:txBody>
          <a:bodyPr/>
          <a:lstStyle/>
          <a:p>
            <a:r>
              <a:rPr lang="en-GB" sz="4800" dirty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>Disaster-Free Deployment: Automate All The Things</a:t>
            </a:r>
            <a:endParaRPr lang="en-US" sz="4800" dirty="0" smtClean="0">
              <a:latin typeface="Arial Bold" panose="020B07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473075" y="5870575"/>
            <a:ext cx="23439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sz="2800" dirty="0" smtClean="0">
                <a:solidFill>
                  <a:srgbClr val="FFFFFF"/>
                </a:solidFill>
              </a:rPr>
              <a:t>David Simner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Time-consuming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How long does it take to release?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6005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Risk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Probability and cost of mistakes?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82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/>
          <a:lstStyle/>
          <a:p>
            <a:r>
              <a:rPr lang="en-GB" smtClean="0"/>
              <a:t>Right person being available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2762"/>
            <a:ext cx="8229600" cy="3932238"/>
          </a:xfrm>
        </p:spPr>
        <p:txBody>
          <a:bodyPr/>
          <a:lstStyle/>
          <a:p>
            <a:pPr marL="0" indent="0">
              <a:buNone/>
            </a:pPr>
            <a:r>
              <a:rPr lang="en-GB" smtClean="0"/>
              <a:t>What if Dave is in Paris?</a:t>
            </a:r>
          </a:p>
          <a:p>
            <a:pPr marL="0" indent="0">
              <a:buNone/>
            </a:pPr>
            <a:endParaRPr lang="en-GB" smtClean="0"/>
          </a:p>
          <a:p>
            <a:pPr marL="0" indent="0">
              <a:buNone/>
            </a:pPr>
            <a:r>
              <a:rPr lang="en-GB" smtClean="0"/>
              <a:t>I mean yes, the macaroons he’ll bring back will be super-tasty, but that doesn’t really help the users when we can’t ship that bug fix…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86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title"/>
          </p:nvPr>
        </p:nvSpPr>
        <p:spPr>
          <a:xfrm>
            <a:off x="457200" y="1342572"/>
            <a:ext cx="8229600" cy="1143000"/>
          </a:xfrm>
        </p:spPr>
        <p:txBody>
          <a:bodyPr/>
          <a:lstStyle/>
          <a:p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Release management tools</a:t>
            </a:r>
          </a:p>
        </p:txBody>
      </p:sp>
      <p:sp>
        <p:nvSpPr>
          <p:cNvPr id="12290" name="Content Placeholder 2"/>
          <p:cNvSpPr>
            <a:spLocks noGrp="1"/>
          </p:cNvSpPr>
          <p:nvPr>
            <p:ph idx="1"/>
          </p:nvPr>
        </p:nvSpPr>
        <p:spPr>
          <a:xfrm>
            <a:off x="457200" y="2668134"/>
            <a:ext cx="8229600" cy="39322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You need a release management tool.</a:t>
            </a:r>
          </a:p>
          <a:p>
            <a:pPr marL="0" indent="0">
              <a:buNone/>
            </a:pPr>
            <a:endParaRPr lang="en-GB" dirty="0">
              <a:latin typeface="Arial Bold" panose="020B0704020202020204" pitchFamily="34" charset="0"/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We happen to have one that’s free, and okay I’m biased, but I happen to think it’s pretty good, and there are others out there too</a:t>
            </a:r>
            <a:r>
              <a:rPr lang="en-GB" dirty="0">
                <a:latin typeface="Arial Bold" panose="020B07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  <a:sym typeface="Wingdings" panose="05000000000000000000" pitchFamily="2" charset="2"/>
              </a:rPr>
              <a:t>:-)</a:t>
            </a:r>
            <a:endParaRPr lang="en-GB" dirty="0" smtClean="0">
              <a:latin typeface="Arial Bold" panose="020B07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377284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8000" dirty="0" smtClean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33824655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Title 1"/>
          <p:cNvSpPr>
            <a:spLocks noGrp="1"/>
          </p:cNvSpPr>
          <p:nvPr>
            <p:ph type="ctrTitle"/>
          </p:nvPr>
        </p:nvSpPr>
        <p:spPr>
          <a:xfrm>
            <a:off x="457200" y="1454150"/>
            <a:ext cx="8229600" cy="2100263"/>
          </a:xfrm>
        </p:spPr>
        <p:txBody>
          <a:bodyPr/>
          <a:lstStyle/>
          <a:p>
            <a:r>
              <a:rPr lang="en-GB" sz="5400" dirty="0" smtClean="0">
                <a:solidFill>
                  <a:srgbClr val="FFFFFF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>&lt;/talk&gt;</a:t>
            </a:r>
            <a:br>
              <a:rPr lang="en-GB" sz="5400" dirty="0" smtClean="0">
                <a:solidFill>
                  <a:srgbClr val="FFFFFF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</a:br>
            <a:r>
              <a:rPr lang="en-US" altLang="ja-JP" sz="5400" dirty="0" smtClean="0">
                <a:solidFill>
                  <a:srgbClr val="FFFFFF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>any questions?</a:t>
            </a:r>
            <a:endParaRPr lang="en-US" sz="5400" dirty="0" smtClean="0">
              <a:solidFill>
                <a:srgbClr val="FFFFFF"/>
              </a:solidFill>
              <a:latin typeface="Arial Bold" panose="020B07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NDREW~1.DEN\AppData\Local\Temp\SNAGHTML568f73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1851812"/>
            <a:ext cx="3181350" cy="163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21133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656"/>
            <a:ext cx="9144000" cy="550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21719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84564" y="869266"/>
            <a:ext cx="9313129" cy="511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71884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05800" y="-136144"/>
            <a:ext cx="9355600" cy="713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89747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11"/>
            <a:ext cx="9144000" cy="682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41866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Code inventory</a:t>
            </a:r>
          </a:p>
        </p:txBody>
      </p:sp>
      <p:sp>
        <p:nvSpPr>
          <p:cNvPr id="12290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Features or bug fixes (i.e. code) that have been written, but not yet shipped, are not delivering user value.</a:t>
            </a:r>
          </a:p>
        </p:txBody>
      </p:sp>
    </p:spTree>
    <p:extLst>
      <p:ext uri="{BB962C8B-B14F-4D97-AF65-F5344CB8AC3E}">
        <p14:creationId xmlns:p14="http://schemas.microsoft.com/office/powerpoint/2010/main" val="204382838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 Bold" panose="020B0704020202020204" pitchFamily="34" charset="0"/>
                <a:ea typeface="ＭＳ Ｐゴシック" panose="020B0600070205080204" pitchFamily="34" charset="-128"/>
              </a:rPr>
              <a:t>First-mover advantage</a:t>
            </a:r>
            <a:endParaRPr lang="en-GB" dirty="0" smtClean="0">
              <a:latin typeface="Arial Bold" panose="020B07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290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Getting users’ mindshare is important, </a:t>
            </a:r>
            <a:r>
              <a:rPr lang="en-GB" dirty="0">
                <a:latin typeface="Arial Bold" panose="020B0704020202020204" pitchFamily="34" charset="0"/>
                <a:ea typeface="ＭＳ Ｐゴシック" panose="020B0600070205080204" pitchFamily="34" charset="-128"/>
              </a:rPr>
              <a:t>and being second to market can be devastating!</a:t>
            </a:r>
            <a:endParaRPr lang="en-GB" dirty="0" smtClean="0">
              <a:latin typeface="Arial Bold" panose="020B07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3251591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title"/>
          </p:nvPr>
        </p:nvSpPr>
        <p:spPr>
          <a:xfrm>
            <a:off x="457200" y="1269320"/>
            <a:ext cx="8229600" cy="1143000"/>
          </a:xfrm>
        </p:spPr>
        <p:txBody>
          <a:bodyPr/>
          <a:lstStyle/>
          <a:p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Lean</a:t>
            </a:r>
          </a:p>
        </p:txBody>
      </p:sp>
      <p:sp>
        <p:nvSpPr>
          <p:cNvPr id="12290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457200" y="2746149"/>
            <a:ext cx="8229600" cy="2444522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Furthermore, you aren’t getting feedback on code that has not yet shipped.</a:t>
            </a:r>
          </a:p>
          <a:p>
            <a:pPr marL="0" indent="0">
              <a:buNone/>
            </a:pPr>
            <a:endParaRPr lang="en-GB" dirty="0">
              <a:latin typeface="Arial Bold" panose="020B0704020202020204" pitchFamily="34" charset="0"/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GB" dirty="0" smtClean="0">
                <a:latin typeface="Arial Bold" panose="020B0704020202020204" pitchFamily="34" charset="0"/>
                <a:ea typeface="ＭＳ Ｐゴシック" panose="020B0600070205080204" pitchFamily="34" charset="-128"/>
              </a:rPr>
              <a:t>What if you’re going down the wrong path?  How would you know?</a:t>
            </a:r>
          </a:p>
        </p:txBody>
      </p:sp>
    </p:spTree>
    <p:extLst>
      <p:ext uri="{BB962C8B-B14F-4D97-AF65-F5344CB8AC3E}">
        <p14:creationId xmlns:p14="http://schemas.microsoft.com/office/powerpoint/2010/main" val="288767370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F6499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296</Words>
  <Application>Microsoft Office PowerPoint</Application>
  <PresentationFormat>On-screen Show (4:3)</PresentationFormat>
  <Paragraphs>51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Disaster-Free Deployment: Automate All The Things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 inventory</vt:lpstr>
      <vt:lpstr>First-mover advantage</vt:lpstr>
      <vt:lpstr>Lean</vt:lpstr>
      <vt:lpstr>Time-consuming</vt:lpstr>
      <vt:lpstr>Risk</vt:lpstr>
      <vt:lpstr>Right person being available</vt:lpstr>
      <vt:lpstr>Release management tools</vt:lpstr>
      <vt:lpstr>Demo</vt:lpstr>
      <vt:lpstr>&lt;/talk&gt; any 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2014-04-25T14:40:19Z</dcterms:created>
  <dcterms:modified xsi:type="dcterms:W3CDTF">2014-04-25T14:40:32Z</dcterms:modified>
</cp:coreProperties>
</file>